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68" r:id="rId16"/>
    <p:sldId id="270" r:id="rId17"/>
    <p:sldId id="272" r:id="rId18"/>
    <p:sldId id="275" r:id="rId19"/>
    <p:sldId id="271" r:id="rId20"/>
    <p:sldId id="273" r:id="rId21"/>
    <p:sldId id="280" r:id="rId22"/>
    <p:sldId id="286" r:id="rId23"/>
    <p:sldId id="287" r:id="rId24"/>
    <p:sldId id="288" r:id="rId25"/>
    <p:sldId id="289" r:id="rId26"/>
    <p:sldId id="277" r:id="rId27"/>
    <p:sldId id="276" r:id="rId28"/>
    <p:sldId id="278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2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F1FA5-A1FE-4C0D-BB38-CD34AF097A6F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6D682-0F3A-4897-85AE-0EE12F45A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972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6EA5AF9-8564-4F7D-9AE3-8913382D7EB9}" type="slidenum">
              <a:rPr lang="pt-BR" altLang="pt-BR" sz="1200" smtClean="0"/>
              <a:pPr/>
              <a:t>27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129063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34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49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85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05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3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8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58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93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17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D258F-17EF-4596-9940-F582640EC136}" type="datetimeFigureOut">
              <a:rPr lang="pt-BR" smtClean="0"/>
              <a:t>03/08/2025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60C6B-A370-4AC1-AE4E-36431A8728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2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ordwall.net/pt/resource/34437465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</a:rPr>
              <a:t>1 – Introdução à Programação de Computadores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838200" y="3146400"/>
            <a:ext cx="4391024" cy="286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“ Everybody in this country should learn how to program a computer because it teaches you how to think."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	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</a:rPr>
              <a:t>Steve Jobs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r="3163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646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9308" y="191069"/>
            <a:ext cx="1193269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7030A0"/>
                </a:solidFill>
              </a:rPr>
              <a:t>TROCAR UM PNEU DE UM CARRO. </a:t>
            </a:r>
          </a:p>
          <a:p>
            <a:endParaRPr lang="pt-BR" sz="8000" dirty="0">
              <a:solidFill>
                <a:srgbClr val="7030A0"/>
              </a:solidFill>
            </a:endParaRPr>
          </a:p>
          <a:p>
            <a:endParaRPr lang="pt-BR" sz="8000" dirty="0">
              <a:solidFill>
                <a:srgbClr val="7030A0"/>
              </a:solidFill>
            </a:endParaRPr>
          </a:p>
          <a:p>
            <a:endParaRPr lang="pt-BR" sz="6600" dirty="0">
              <a:solidFill>
                <a:srgbClr val="7030A0"/>
              </a:solidFill>
            </a:endParaRPr>
          </a:p>
          <a:p>
            <a:r>
              <a:rPr lang="pt-BR" sz="6600" dirty="0">
                <a:solidFill>
                  <a:srgbClr val="7030A0"/>
                </a:solidFill>
              </a:rPr>
              <a:t>QUAIS AS INSTRUÇÕES O HOMEM PRECISA SEGUIR NESSE CASO?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588" y="1511079"/>
            <a:ext cx="3159244" cy="235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9181" y="150125"/>
            <a:ext cx="118189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0000"/>
                </a:solidFill>
              </a:rPr>
              <a:t>Preste atenção no vídeo a seguir para você saber quais são elas.</a:t>
            </a:r>
          </a:p>
        </p:txBody>
      </p:sp>
      <p:pic>
        <p:nvPicPr>
          <p:cNvPr id="3" name="Troca de pne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869" y="1469240"/>
            <a:ext cx="9275929" cy="52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9308" y="191069"/>
            <a:ext cx="119326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7030A0"/>
                </a:solidFill>
              </a:rPr>
              <a:t>ESCREVA O PASSO A PASSO PARA SE TROCAR UM PNEU FURADO DE UM CARRO e FAÇA O UPLOAD NO BLOG.</a:t>
            </a:r>
          </a:p>
          <a:p>
            <a:r>
              <a:rPr lang="pt-BR" sz="6000" dirty="0">
                <a:solidFill>
                  <a:srgbClr val="7030A0"/>
                </a:solidFill>
              </a:rPr>
              <a:t>(Use qualquer processador de texto)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553" y="4260091"/>
            <a:ext cx="2756165" cy="20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9308" y="191069"/>
            <a:ext cx="119326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7030A0"/>
                </a:solidFill>
              </a:rPr>
              <a:t>ESCREVA O PASSO A PASSO PARA SE FAZER CAFÉ USANDO UM COADOR e FAÇA O UPLOAD NO BLOG.</a:t>
            </a:r>
          </a:p>
          <a:p>
            <a:r>
              <a:rPr lang="pt-BR" sz="5400" dirty="0">
                <a:solidFill>
                  <a:srgbClr val="7030A0"/>
                </a:solidFill>
              </a:rPr>
              <a:t>(Use qualquer processador de texto)</a:t>
            </a:r>
          </a:p>
          <a:p>
            <a:endParaRPr lang="pt-BR" sz="6600" dirty="0">
              <a:solidFill>
                <a:srgbClr val="7030A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72" y="3976721"/>
            <a:ext cx="25908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4024" y="-16190"/>
            <a:ext cx="111911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400" dirty="0">
                <a:solidFill>
                  <a:srgbClr val="FF0000"/>
                </a:solidFill>
              </a:rPr>
              <a:t>SE VOCÊ DESSE ESSAS TAREFAS PARA UMA CRIANÇA PEQUENA QUE NUNCA TENHA VISTO ALGÚEM TROCAR UM PNEU OU FAZER CAFÉ, ELA CONSEGUIRIA?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784" y="3046933"/>
            <a:ext cx="3009900" cy="32480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982" y="3546929"/>
            <a:ext cx="890454" cy="11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838199" y="3146400"/>
            <a:ext cx="4980709" cy="286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0000">
                    <a:alpha val="80000"/>
                  </a:srgbClr>
                </a:solidFill>
              </a:rPr>
              <a:t>PROVAVELMENTE NÃO!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PORQUE ESSE PROGRAMA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AINDA NÃO ESTAVA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EM SEU CÉREBRO.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435655-6233-8758-6840-D98A662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3" r="-2" b="30716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88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6967" y="-82032"/>
            <a:ext cx="11798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Exercicio</a:t>
            </a:r>
            <a:r>
              <a:rPr lang="pt-BR" sz="2400" b="1" dirty="0">
                <a:solidFill>
                  <a:srgbClr val="FF0000"/>
                </a:solidFill>
              </a:rPr>
              <a:t> 1 </a:t>
            </a:r>
          </a:p>
          <a:p>
            <a:r>
              <a:rPr lang="pt-BR" sz="2400" b="1" dirty="0">
                <a:solidFill>
                  <a:srgbClr val="FF0000"/>
                </a:solidFill>
              </a:rPr>
              <a:t>Jogue o game, faça um </a:t>
            </a:r>
            <a:r>
              <a:rPr lang="pt-BR" sz="2400" b="1" dirty="0" err="1">
                <a:solidFill>
                  <a:srgbClr val="FF0000"/>
                </a:solidFill>
              </a:rPr>
              <a:t>print</a:t>
            </a:r>
            <a:r>
              <a:rPr lang="pt-BR" sz="2400" b="1" dirty="0">
                <a:solidFill>
                  <a:srgbClr val="FF0000"/>
                </a:solidFill>
              </a:rPr>
              <a:t> </a:t>
            </a:r>
            <a:r>
              <a:rPr lang="pt-BR" sz="2400" b="1" dirty="0" err="1">
                <a:solidFill>
                  <a:srgbClr val="FF0000"/>
                </a:solidFill>
              </a:rPr>
              <a:t>screen</a:t>
            </a:r>
            <a:r>
              <a:rPr lang="pt-BR" sz="2400" b="1" dirty="0">
                <a:solidFill>
                  <a:srgbClr val="FF0000"/>
                </a:solidFill>
              </a:rPr>
              <a:t> do seu ultimo resultado, coloque-o em um documento e faça o upload para o blog.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ABB414-890F-09B5-C2B2-F35399787D08}"/>
              </a:ext>
            </a:extLst>
          </p:cNvPr>
          <p:cNvSpPr txBox="1"/>
          <p:nvPr/>
        </p:nvSpPr>
        <p:spPr>
          <a:xfrm>
            <a:off x="3757308" y="74896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https://wordwall.net/pt/resource/34426266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25F973-E3E9-10DD-B82B-A7FE7911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08" y="2098482"/>
            <a:ext cx="4086795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1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9184" y="423081"/>
            <a:ext cx="11709777" cy="45243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ENTÃO, SE QUEREMOS QUE O COMPUTADOR </a:t>
            </a:r>
            <a:r>
              <a:rPr lang="pt-BR" sz="4800" b="1" dirty="0">
                <a:solidFill>
                  <a:srgbClr val="202124"/>
                </a:solidFill>
                <a:latin typeface="arial" panose="020B0604020202020204" pitchFamily="34" charset="0"/>
              </a:rPr>
              <a:t>FAÇA TAREFAS QUE O HOMEM FAZ HOJE EM DIA, PRECISAMOS ACHAR UMA FORMA DE COMO INSTRUIR ESSE COMPUTADOR PARA ISSO. OK?</a:t>
            </a:r>
            <a:endParaRPr lang="pt-BR" sz="48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32" y="4424575"/>
            <a:ext cx="47910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6479" y="1146412"/>
            <a:ext cx="11000094" cy="452431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Um </a:t>
            </a:r>
            <a:r>
              <a:rPr lang="pt-BR" sz="4800" b="1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programa de computador </a:t>
            </a:r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é um conjunto de passos (instruções) qu</a:t>
            </a:r>
            <a:r>
              <a:rPr lang="pt-BR" sz="4800" b="1" dirty="0">
                <a:solidFill>
                  <a:srgbClr val="202124"/>
                </a:solidFill>
                <a:latin typeface="arial" panose="020B0604020202020204" pitchFamily="34" charset="0"/>
              </a:rPr>
              <a:t>e vão fazer com que um computador desempenhe uma tarefa que é originalmente feita por um ser humano.</a:t>
            </a:r>
            <a:endParaRPr lang="pt-BR" sz="4800" b="1" dirty="0"/>
          </a:p>
        </p:txBody>
      </p:sp>
      <p:sp>
        <p:nvSpPr>
          <p:cNvPr id="3" name="Retângulo 2"/>
          <p:cNvSpPr/>
          <p:nvPr/>
        </p:nvSpPr>
        <p:spPr>
          <a:xfrm>
            <a:off x="386686" y="212509"/>
            <a:ext cx="11036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</a:rPr>
              <a:t>QUAL A FORMA DE FORMA INSTRUIR ESSE COMPUTADOR PARA ISSO ?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0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37229" y="1651378"/>
            <a:ext cx="9812740" cy="48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42698" y="1997067"/>
            <a:ext cx="6073254" cy="3539430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x=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y=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soma = x + y;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"soma é igual a "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soma);</a:t>
            </a:r>
            <a:endParaRPr kumimoji="0" lang="pt-BR" altLang="pt-BR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70847" y="159279"/>
            <a:ext cx="10945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0000"/>
                </a:solidFill>
              </a:rPr>
              <a:t>PROGRAMA QUE LÊ DOIS NÚMEROS, CALCULA A SUA SOMA E IMPRIME ESSE RESULTADO</a:t>
            </a:r>
          </a:p>
        </p:txBody>
      </p:sp>
    </p:spTree>
    <p:extLst>
      <p:ext uri="{BB962C8B-B14F-4D97-AF65-F5344CB8AC3E}">
        <p14:creationId xmlns:p14="http://schemas.microsoft.com/office/powerpoint/2010/main" val="426674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CaixaDeTexto 1"/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É UM PROGRAMA DE COMPUTADOR 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35024" y="3809999"/>
            <a:ext cx="7025753" cy="1012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Um programa de computador é um conjunto de instruções para um computador realizar uma tarefa.</a:t>
            </a:r>
          </a:p>
        </p:txBody>
      </p:sp>
    </p:spTree>
    <p:extLst>
      <p:ext uri="{BB962C8B-B14F-4D97-AF65-F5344CB8AC3E}">
        <p14:creationId xmlns:p14="http://schemas.microsoft.com/office/powerpoint/2010/main" val="270024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68991" y="502890"/>
            <a:ext cx="1119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Um programa tem varias partes: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32764" y="2614136"/>
            <a:ext cx="6073254" cy="3539430"/>
          </a:xfrm>
          <a:prstGeom prst="rect">
            <a:avLst/>
          </a:prstGeom>
          <a:solidFill>
            <a:srgbClr val="FF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x=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y=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soma = x + y;</a:t>
            </a:r>
            <a:b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"soma é igual a "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soma);</a:t>
            </a:r>
            <a:endParaRPr kumimoji="0" lang="pt-BR" altLang="pt-BR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797420" y="3232722"/>
            <a:ext cx="30116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Entrada de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Processamento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Saída</a:t>
            </a:r>
          </a:p>
        </p:txBody>
      </p:sp>
      <p:cxnSp>
        <p:nvCxnSpPr>
          <p:cNvPr id="7" name="Conector de Seta Reta 6"/>
          <p:cNvCxnSpPr/>
          <p:nvPr/>
        </p:nvCxnSpPr>
        <p:spPr>
          <a:xfrm flipH="1" flipV="1">
            <a:off x="6564573" y="3232723"/>
            <a:ext cx="1801505" cy="1948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6591869" y="3427610"/>
            <a:ext cx="1883391" cy="598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3671249" y="4356106"/>
            <a:ext cx="4804011" cy="6621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6591869" y="5212293"/>
            <a:ext cx="1774209" cy="6703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3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9308" y="191069"/>
            <a:ext cx="119326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030A0"/>
                </a:solidFill>
              </a:rPr>
              <a:t>ABRA o Google </a:t>
            </a:r>
            <a:r>
              <a:rPr lang="pt-BR" sz="3600" dirty="0" err="1">
                <a:solidFill>
                  <a:srgbClr val="7030A0"/>
                </a:solidFill>
              </a:rPr>
              <a:t>Colab</a:t>
            </a:r>
            <a:r>
              <a:rPr lang="pt-BR" sz="3600" dirty="0">
                <a:solidFill>
                  <a:srgbClr val="7030A0"/>
                </a:solidFill>
              </a:rPr>
              <a:t>, COPIE (OU DIGITE) O PROGRAMA ABAIXO E RODE O SEU PRIMEIRO PROGRAMA QUE LÊ DOIS NUMEROS, CALCULE A SUA SOMA E IMPRIMA A SOMA. </a:t>
            </a:r>
          </a:p>
          <a:p>
            <a:endParaRPr lang="pt-BR" sz="4400" dirty="0">
              <a:solidFill>
                <a:srgbClr val="7030A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291385" y="2980721"/>
            <a:ext cx="5609230" cy="156966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x=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y=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input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'digite um valor '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soma = x + y;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JetBrains Mono"/>
              </a:rPr>
              <a:t>"soma é igual a 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soma);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3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69A221-C390-86C6-B4A9-54928436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2"/>
            <a:ext cx="10905066" cy="44710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D14667-08BE-49D2-FF6C-472C9FB5AB0F}"/>
              </a:ext>
            </a:extLst>
          </p:cNvPr>
          <p:cNvSpPr txBox="1"/>
          <p:nvPr/>
        </p:nvSpPr>
        <p:spPr>
          <a:xfrm>
            <a:off x="1662545" y="83127"/>
            <a:ext cx="92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ABRA O GOOGLE E PESQUISE POR GOOGLE COLAB</a:t>
            </a:r>
          </a:p>
        </p:txBody>
      </p:sp>
    </p:spTree>
    <p:extLst>
      <p:ext uri="{BB962C8B-B14F-4D97-AF65-F5344CB8AC3E}">
        <p14:creationId xmlns:p14="http://schemas.microsoft.com/office/powerpoint/2010/main" val="146404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54B1CB-B8C2-1F34-2159-576F60C2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93C6E6C-A09E-FDB1-DA66-B57D90623EB6}"/>
              </a:ext>
            </a:extLst>
          </p:cNvPr>
          <p:cNvSpPr txBox="1"/>
          <p:nvPr/>
        </p:nvSpPr>
        <p:spPr>
          <a:xfrm>
            <a:off x="1662545" y="83127"/>
            <a:ext cx="92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CLIQUE EM NEW NOTEBOOK</a:t>
            </a:r>
          </a:p>
        </p:txBody>
      </p:sp>
    </p:spTree>
    <p:extLst>
      <p:ext uri="{BB962C8B-B14F-4D97-AF65-F5344CB8AC3E}">
        <p14:creationId xmlns:p14="http://schemas.microsoft.com/office/powerpoint/2010/main" val="359120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42A618-2B39-78FD-E4EB-692DFBF8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2644"/>
            <a:ext cx="11277600" cy="417271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ECE673-8CBC-16AF-D01C-DFE14B7351D3}"/>
              </a:ext>
            </a:extLst>
          </p:cNvPr>
          <p:cNvSpPr txBox="1"/>
          <p:nvPr/>
        </p:nvSpPr>
        <p:spPr>
          <a:xfrm>
            <a:off x="1662545" y="83127"/>
            <a:ext cx="929986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NO PROMPT VOCE PODERÁ DIGITAR O SEU PROGRAMA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APÓS DIGITÁ-LO, EXECUTE-O CLICANDO NA SETINHA AO LADO DÊLE</a:t>
            </a:r>
          </a:p>
        </p:txBody>
      </p:sp>
    </p:spTree>
    <p:extLst>
      <p:ext uri="{BB962C8B-B14F-4D97-AF65-F5344CB8AC3E}">
        <p14:creationId xmlns:p14="http://schemas.microsoft.com/office/powerpoint/2010/main" val="389440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542807-895A-36B0-7CCC-428B52308CF0}"/>
              </a:ext>
            </a:extLst>
          </p:cNvPr>
          <p:cNvSpPr txBox="1"/>
          <p:nvPr/>
        </p:nvSpPr>
        <p:spPr>
          <a:xfrm>
            <a:off x="1113750" y="1873566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/>
              <a:t>VAMOS ENTENDER AGORA COMO UM PROGRAMA DIGITADO POR MIM VAI PODER SER EXECUTADO PELO COMPUTADOR.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3BC69A-AF70-35AE-6E91-61B77EB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481244"/>
            <a:ext cx="4170530" cy="39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2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35022" y="555157"/>
            <a:ext cx="1815152" cy="369332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/>
              <a:t>ALGORITMO</a:t>
            </a:r>
          </a:p>
        </p:txBody>
      </p:sp>
      <p:grpSp>
        <p:nvGrpSpPr>
          <p:cNvPr id="28" name="Agrupar 27"/>
          <p:cNvGrpSpPr/>
          <p:nvPr/>
        </p:nvGrpSpPr>
        <p:grpSpPr>
          <a:xfrm>
            <a:off x="752175" y="491319"/>
            <a:ext cx="3219324" cy="1019023"/>
            <a:chOff x="752175" y="491319"/>
            <a:chExt cx="3219324" cy="1019023"/>
          </a:xfrm>
        </p:grpSpPr>
        <p:grpSp>
          <p:nvGrpSpPr>
            <p:cNvPr id="27" name="Agrupar 26"/>
            <p:cNvGrpSpPr/>
            <p:nvPr/>
          </p:nvGrpSpPr>
          <p:grpSpPr>
            <a:xfrm>
              <a:off x="752175" y="491319"/>
              <a:ext cx="2400458" cy="1019023"/>
              <a:chOff x="752175" y="491319"/>
              <a:chExt cx="2400458" cy="1019023"/>
            </a:xfrm>
          </p:grpSpPr>
          <p:sp>
            <p:nvSpPr>
              <p:cNvPr id="11" name="Elipse 10"/>
              <p:cNvSpPr/>
              <p:nvPr/>
            </p:nvSpPr>
            <p:spPr>
              <a:xfrm>
                <a:off x="752175" y="491319"/>
                <a:ext cx="2400458" cy="99628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CaixaDeTexto 6"/>
              <p:cNvSpPr txBox="1"/>
              <p:nvPr/>
            </p:nvSpPr>
            <p:spPr>
              <a:xfrm>
                <a:off x="1179839" y="587012"/>
                <a:ext cx="1849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ELABORAÇÃO DA LÓGICA  DE PROGRAMAÇÃO</a:t>
                </a:r>
              </a:p>
            </p:txBody>
          </p:sp>
        </p:grpSp>
        <p:cxnSp>
          <p:nvCxnSpPr>
            <p:cNvPr id="13" name="Conector de Seta Reta 12"/>
            <p:cNvCxnSpPr>
              <a:stCxn id="11" idx="6"/>
            </p:cNvCxnSpPr>
            <p:nvPr/>
          </p:nvCxnSpPr>
          <p:spPr>
            <a:xfrm flipV="1">
              <a:off x="3152633" y="878322"/>
              <a:ext cx="818866" cy="1111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/>
          <p:cNvGrpSpPr/>
          <p:nvPr/>
        </p:nvGrpSpPr>
        <p:grpSpPr>
          <a:xfrm>
            <a:off x="135545" y="1487606"/>
            <a:ext cx="2906973" cy="2214774"/>
            <a:chOff x="135545" y="1487606"/>
            <a:chExt cx="2906973" cy="2214774"/>
          </a:xfrm>
        </p:grpSpPr>
        <p:grpSp>
          <p:nvGrpSpPr>
            <p:cNvPr id="5" name="Agrupar 4"/>
            <p:cNvGrpSpPr/>
            <p:nvPr/>
          </p:nvGrpSpPr>
          <p:grpSpPr>
            <a:xfrm>
              <a:off x="135545" y="1805342"/>
              <a:ext cx="2906973" cy="1897038"/>
              <a:chOff x="1091821" y="1273507"/>
              <a:chExt cx="4053385" cy="3175663"/>
            </a:xfrm>
          </p:grpSpPr>
          <p:sp>
            <p:nvSpPr>
              <p:cNvPr id="4" name="Explosão 2 3"/>
              <p:cNvSpPr/>
              <p:nvPr/>
            </p:nvSpPr>
            <p:spPr>
              <a:xfrm>
                <a:off x="1091821" y="1273507"/>
                <a:ext cx="4053385" cy="3175663"/>
              </a:xfrm>
              <a:prstGeom prst="irregularSeal2">
                <a:avLst/>
              </a:prstGeom>
              <a:solidFill>
                <a:schemeClr val="bg1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CaixaDeTexto 2"/>
              <p:cNvSpPr txBox="1"/>
              <p:nvPr/>
            </p:nvSpPr>
            <p:spPr>
              <a:xfrm>
                <a:off x="1951629" y="2261173"/>
                <a:ext cx="1951630" cy="719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/>
                  <a:t>TAREFA QUE QUERO QUE O COMPUTADOR EXECUTE</a:t>
                </a:r>
              </a:p>
            </p:txBody>
          </p:sp>
        </p:grpSp>
        <p:cxnSp>
          <p:nvCxnSpPr>
            <p:cNvPr id="17" name="Conector de Seta Reta 16"/>
            <p:cNvCxnSpPr/>
            <p:nvPr/>
          </p:nvCxnSpPr>
          <p:spPr>
            <a:xfrm flipV="1">
              <a:off x="900752" y="1487606"/>
              <a:ext cx="832514" cy="7506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01D4A42-20FF-8CB4-06EF-046BFAE13305}"/>
              </a:ext>
            </a:extLst>
          </p:cNvPr>
          <p:cNvGrpSpPr/>
          <p:nvPr/>
        </p:nvGrpSpPr>
        <p:grpSpPr>
          <a:xfrm>
            <a:off x="5513696" y="656492"/>
            <a:ext cx="4192587" cy="1552906"/>
            <a:chOff x="5513696" y="656492"/>
            <a:chExt cx="4192587" cy="1552906"/>
          </a:xfrm>
        </p:grpSpPr>
        <p:cxnSp>
          <p:nvCxnSpPr>
            <p:cNvPr id="15" name="Conector de Seta Reta 14"/>
            <p:cNvCxnSpPr/>
            <p:nvPr/>
          </p:nvCxnSpPr>
          <p:spPr>
            <a:xfrm>
              <a:off x="5513696" y="878322"/>
              <a:ext cx="726387" cy="17035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CFDF3D79-462F-3AFC-D85F-43E575754E4F}"/>
                </a:ext>
              </a:extLst>
            </p:cNvPr>
            <p:cNvGrpSpPr/>
            <p:nvPr/>
          </p:nvGrpSpPr>
          <p:grpSpPr>
            <a:xfrm>
              <a:off x="6096000" y="656492"/>
              <a:ext cx="3610283" cy="1552906"/>
              <a:chOff x="6096000" y="656492"/>
              <a:chExt cx="3610283" cy="1552906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6E5081B3-C66D-1CA1-7EA8-468DFEA7B450}"/>
                  </a:ext>
                </a:extLst>
              </p:cNvPr>
              <p:cNvSpPr/>
              <p:nvPr/>
            </p:nvSpPr>
            <p:spPr>
              <a:xfrm>
                <a:off x="6096000" y="656492"/>
                <a:ext cx="2261136" cy="100429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FBA5DC7-F207-05AE-F601-160302FCDC16}"/>
                  </a:ext>
                </a:extLst>
              </p:cNvPr>
              <p:cNvSpPr txBox="1"/>
              <p:nvPr/>
            </p:nvSpPr>
            <p:spPr>
              <a:xfrm>
                <a:off x="8357136" y="1563067"/>
                <a:ext cx="1349147" cy="646331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PROGRAMA FONTE</a:t>
                </a:r>
              </a:p>
            </p:txBody>
          </p:sp>
          <p:cxnSp>
            <p:nvCxnSpPr>
              <p:cNvPr id="16" name="Conector de Seta Reta 15">
                <a:extLst>
                  <a:ext uri="{FF2B5EF4-FFF2-40B4-BE49-F238E27FC236}">
                    <a16:creationId xmlns:a16="http://schemas.microsoft.com/office/drawing/2014/main" id="{3EBD4CDB-6B50-2EAC-ABB4-E4438BFE7C4A}"/>
                  </a:ext>
                </a:extLst>
              </p:cNvPr>
              <p:cNvCxnSpPr/>
              <p:nvPr/>
            </p:nvCxnSpPr>
            <p:spPr>
              <a:xfrm>
                <a:off x="8213053" y="1367963"/>
                <a:ext cx="726387" cy="17035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AAABF03-B00A-0BA4-1C7A-95E9A076A4CA}"/>
                </a:ext>
              </a:extLst>
            </p:cNvPr>
            <p:cNvSpPr txBox="1"/>
            <p:nvPr/>
          </p:nvSpPr>
          <p:spPr>
            <a:xfrm>
              <a:off x="6240083" y="1048677"/>
              <a:ext cx="1876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EDITOR DE TEXTO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73117A8-7ECC-B036-4E76-5098610BDAFF}"/>
              </a:ext>
            </a:extLst>
          </p:cNvPr>
          <p:cNvGrpSpPr/>
          <p:nvPr/>
        </p:nvGrpSpPr>
        <p:grpSpPr>
          <a:xfrm>
            <a:off x="3491569" y="2235214"/>
            <a:ext cx="7375424" cy="2291898"/>
            <a:chOff x="3491569" y="2235214"/>
            <a:chExt cx="7375424" cy="2291898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643FCEE-AD37-F853-342C-B0E2E2F8D80B}"/>
                </a:ext>
              </a:extLst>
            </p:cNvPr>
            <p:cNvGrpSpPr/>
            <p:nvPr/>
          </p:nvGrpSpPr>
          <p:grpSpPr>
            <a:xfrm>
              <a:off x="3491569" y="2652647"/>
              <a:ext cx="5091913" cy="1754326"/>
              <a:chOff x="3491569" y="2652647"/>
              <a:chExt cx="5091913" cy="1754326"/>
            </a:xfrm>
          </p:grpSpPr>
          <p:sp>
            <p:nvSpPr>
              <p:cNvPr id="18" name="Retângulo 17"/>
              <p:cNvSpPr/>
              <p:nvPr/>
            </p:nvSpPr>
            <p:spPr>
              <a:xfrm>
                <a:off x="3491569" y="2652647"/>
                <a:ext cx="4317210" cy="1754326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um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compilador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é um outro programa que analisa o código-fonte e o converte este para um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código-objeto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 (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programa-objeto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). O código-objeto é a versão em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linguagem de máquina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do programa-fonte</a:t>
                </a:r>
                <a:endParaRPr lang="pt-B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1" name="Conector de Seta Reta 20"/>
              <p:cNvCxnSpPr>
                <a:cxnSpLocks/>
                <a:stCxn id="18" idx="3"/>
              </p:cNvCxnSpPr>
              <p:nvPr/>
            </p:nvCxnSpPr>
            <p:spPr>
              <a:xfrm flipV="1">
                <a:off x="7808779" y="3373780"/>
                <a:ext cx="774703" cy="156030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F3D6F02-1B0B-8AD2-BCF5-F6A8869C406A}"/>
                </a:ext>
              </a:extLst>
            </p:cNvPr>
            <p:cNvSpPr/>
            <p:nvPr/>
          </p:nvSpPr>
          <p:spPr>
            <a:xfrm>
              <a:off x="8605857" y="2713784"/>
              <a:ext cx="2261136" cy="100429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C068EC74-C161-493D-E5B1-41A38B525704}"/>
                </a:ext>
              </a:extLst>
            </p:cNvPr>
            <p:cNvGrpSpPr/>
            <p:nvPr/>
          </p:nvGrpSpPr>
          <p:grpSpPr>
            <a:xfrm>
              <a:off x="8847287" y="2235214"/>
              <a:ext cx="1590941" cy="2291898"/>
              <a:chOff x="8847287" y="2235214"/>
              <a:chExt cx="1590941" cy="2291898"/>
            </a:xfrm>
          </p:grpSpPr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5FF8EE3-79B8-8F6C-43AD-AFDFC06566F7}"/>
                  </a:ext>
                </a:extLst>
              </p:cNvPr>
              <p:cNvSpPr txBox="1"/>
              <p:nvPr/>
            </p:nvSpPr>
            <p:spPr>
              <a:xfrm>
                <a:off x="8923133" y="3004448"/>
                <a:ext cx="1515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/>
                  <a:t>COMPILADOR</a:t>
                </a:r>
              </a:p>
            </p:txBody>
          </p:sp>
          <p:cxnSp>
            <p:nvCxnSpPr>
              <p:cNvPr id="34" name="Conector de Seta Reta 33">
                <a:extLst>
                  <a:ext uri="{FF2B5EF4-FFF2-40B4-BE49-F238E27FC236}">
                    <a16:creationId xmlns:a16="http://schemas.microsoft.com/office/drawing/2014/main" id="{EE85DDA4-38C4-91BF-512D-6AC5923A1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9098" y="2235214"/>
                <a:ext cx="464726" cy="5170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2AD73E31-5316-257A-A89F-716878B7DF48}"/>
                  </a:ext>
                </a:extLst>
              </p:cNvPr>
              <p:cNvSpPr txBox="1"/>
              <p:nvPr/>
            </p:nvSpPr>
            <p:spPr>
              <a:xfrm>
                <a:off x="8847287" y="3880781"/>
                <a:ext cx="1349147" cy="646331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PROGRAMA FONTE</a:t>
                </a:r>
              </a:p>
            </p:txBody>
          </p:sp>
          <p:cxnSp>
            <p:nvCxnSpPr>
              <p:cNvPr id="49" name="Conector de Seta Reta 48">
                <a:extLst>
                  <a:ext uri="{FF2B5EF4-FFF2-40B4-BE49-F238E27FC236}">
                    <a16:creationId xmlns:a16="http://schemas.microsoft.com/office/drawing/2014/main" id="{A119FE2A-79B0-7CEF-6CB4-4A3D6841BB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3577" y="3552052"/>
                <a:ext cx="98285" cy="30654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69A3D359-A313-0EB6-668C-3B1E4ADBA17A}"/>
              </a:ext>
            </a:extLst>
          </p:cNvPr>
          <p:cNvGrpSpPr/>
          <p:nvPr/>
        </p:nvGrpSpPr>
        <p:grpSpPr>
          <a:xfrm>
            <a:off x="8177092" y="878322"/>
            <a:ext cx="3967899" cy="4440292"/>
            <a:chOff x="8177092" y="878322"/>
            <a:chExt cx="3967899" cy="4440292"/>
          </a:xfrm>
        </p:grpSpPr>
        <p:cxnSp>
          <p:nvCxnSpPr>
            <p:cNvPr id="8" name="Conector de Seta Reta 7"/>
            <p:cNvCxnSpPr>
              <a:cxnSpLocks/>
            </p:cNvCxnSpPr>
            <p:nvPr/>
          </p:nvCxnSpPr>
          <p:spPr>
            <a:xfrm>
              <a:off x="8177092" y="878322"/>
              <a:ext cx="3247174" cy="52204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cxnSpLocks/>
              <a:endCxn id="25" idx="1"/>
            </p:cNvCxnSpPr>
            <p:nvPr/>
          </p:nvCxnSpPr>
          <p:spPr>
            <a:xfrm flipV="1">
              <a:off x="9814572" y="1607416"/>
              <a:ext cx="1393461" cy="131032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/>
            <p:cNvCxnSpPr>
              <a:cxnSpLocks/>
            </p:cNvCxnSpPr>
            <p:nvPr/>
          </p:nvCxnSpPr>
          <p:spPr>
            <a:xfrm flipV="1">
              <a:off x="10140655" y="1862919"/>
              <a:ext cx="1425131" cy="345569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1208033" y="1315028"/>
              <a:ext cx="936958" cy="5847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3200" b="1" dirty="0"/>
                <a:t>IDE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5765C728-6AF5-06CD-A650-14B92899239A}"/>
              </a:ext>
            </a:extLst>
          </p:cNvPr>
          <p:cNvGrpSpPr/>
          <p:nvPr/>
        </p:nvGrpSpPr>
        <p:grpSpPr>
          <a:xfrm>
            <a:off x="2524539" y="4524786"/>
            <a:ext cx="9560249" cy="2240505"/>
            <a:chOff x="2524539" y="4524786"/>
            <a:chExt cx="9560249" cy="2240505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5F9BF85-996C-12FD-94C7-F7B800058A9A}"/>
                </a:ext>
              </a:extLst>
            </p:cNvPr>
            <p:cNvGrpSpPr/>
            <p:nvPr/>
          </p:nvGrpSpPr>
          <p:grpSpPr>
            <a:xfrm>
              <a:off x="2524539" y="4726695"/>
              <a:ext cx="5556349" cy="1754327"/>
              <a:chOff x="2524539" y="4726695"/>
              <a:chExt cx="5556349" cy="1754327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2524539" y="4726695"/>
                <a:ext cx="4816068" cy="175432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Se o programa contiver chamadas a funções das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bibliotecas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  (função cosseno, por exemplo) o </a:t>
                </a:r>
                <a:r>
                  <a:rPr lang="pt-BR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ligador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junta o programa-objeto com a(s) respectiva(s) biblioteca(s) e gera um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código-executável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  (ou </a:t>
                </a:r>
                <a:r>
                  <a:rPr lang="pt-BR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programa-executável</a:t>
                </a:r>
                <a:r>
                  <a:rPr lang="pt-BR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).</a:t>
                </a:r>
                <a:endParaRPr lang="pt-B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2" name="Conector de Seta Reta 21"/>
              <p:cNvCxnSpPr/>
              <p:nvPr/>
            </p:nvCxnSpPr>
            <p:spPr>
              <a:xfrm flipV="1">
                <a:off x="7308283" y="5394685"/>
                <a:ext cx="772605" cy="157109"/>
              </a:xfrm>
              <a:prstGeom prst="straightConnector1">
                <a:avLst/>
              </a:prstGeom>
              <a:ln w="571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BECFE917-05CD-9EA8-7197-64C2826CA60A}"/>
                </a:ext>
              </a:extLst>
            </p:cNvPr>
            <p:cNvGrpSpPr/>
            <p:nvPr/>
          </p:nvGrpSpPr>
          <p:grpSpPr>
            <a:xfrm>
              <a:off x="8002827" y="4524786"/>
              <a:ext cx="4081961" cy="2240505"/>
              <a:chOff x="8002827" y="4524786"/>
              <a:chExt cx="4081961" cy="2240505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4F462E22-A61F-3E21-1B72-F15F2E8A8714}"/>
                  </a:ext>
                </a:extLst>
              </p:cNvPr>
              <p:cNvSpPr/>
              <p:nvPr/>
            </p:nvSpPr>
            <p:spPr>
              <a:xfrm>
                <a:off x="8002827" y="4921524"/>
                <a:ext cx="2261136" cy="100429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1D1FD3C0-967B-7645-8A0A-32215D39B5EE}"/>
                  </a:ext>
                </a:extLst>
              </p:cNvPr>
              <p:cNvSpPr txBox="1"/>
              <p:nvPr/>
            </p:nvSpPr>
            <p:spPr>
              <a:xfrm>
                <a:off x="8474505" y="5239007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/>
                  <a:t>LIGADOR 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4AFC45F-ABA0-7589-DDA2-DA7DF3F03574}"/>
                  </a:ext>
                </a:extLst>
              </p:cNvPr>
              <p:cNvSpPr txBox="1"/>
              <p:nvPr/>
            </p:nvSpPr>
            <p:spPr>
              <a:xfrm>
                <a:off x="9061851" y="6118960"/>
                <a:ext cx="1586654" cy="646331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PROGRAMA EXECUTÁVEL</a:t>
                </a: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4913A790-4236-9542-E9D8-820E176245E3}"/>
                  </a:ext>
                </a:extLst>
              </p:cNvPr>
              <p:cNvSpPr txBox="1"/>
              <p:nvPr/>
            </p:nvSpPr>
            <p:spPr>
              <a:xfrm>
                <a:off x="10735641" y="4734576"/>
                <a:ext cx="1349147" cy="73866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/>
                  <a:t>BIBLIOTECAS DE FUNÇÕES PRONTAS </a:t>
                </a:r>
              </a:p>
            </p:txBody>
          </p:sp>
          <p:cxnSp>
            <p:nvCxnSpPr>
              <p:cNvPr id="47" name="Conector de Seta Reta 46">
                <a:extLst>
                  <a:ext uri="{FF2B5EF4-FFF2-40B4-BE49-F238E27FC236}">
                    <a16:creationId xmlns:a16="http://schemas.microsoft.com/office/drawing/2014/main" id="{A21A9CCC-0FB9-525D-1AFF-12921BE91A0A}"/>
                  </a:ext>
                </a:extLst>
              </p:cNvPr>
              <p:cNvCxnSpPr>
                <a:endCxn id="38" idx="6"/>
              </p:cNvCxnSpPr>
              <p:nvPr/>
            </p:nvCxnSpPr>
            <p:spPr>
              <a:xfrm flipH="1">
                <a:off x="10263963" y="5239007"/>
                <a:ext cx="471678" cy="18466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de Seta Reta 47">
                <a:extLst>
                  <a:ext uri="{FF2B5EF4-FFF2-40B4-BE49-F238E27FC236}">
                    <a16:creationId xmlns:a16="http://schemas.microsoft.com/office/drawing/2014/main" id="{AE21DA07-A7BD-8D5F-AE4C-12D40D2FC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1851" y="4524786"/>
                <a:ext cx="464726" cy="5170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de Seta Reta 50">
                <a:extLst>
                  <a:ext uri="{FF2B5EF4-FFF2-40B4-BE49-F238E27FC236}">
                    <a16:creationId xmlns:a16="http://schemas.microsoft.com/office/drawing/2014/main" id="{5A464034-0735-E9D6-4B1D-7A7E3B1312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2735" y="5726290"/>
                <a:ext cx="464726" cy="5170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33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/>
          <p:cNvGrpSpPr>
            <a:grpSpLocks/>
          </p:cNvGrpSpPr>
          <p:nvPr/>
        </p:nvGrpSpPr>
        <p:grpSpPr bwMode="auto">
          <a:xfrm>
            <a:off x="4397773" y="1447968"/>
            <a:ext cx="7166662" cy="4900530"/>
            <a:chOff x="3046413" y="1578037"/>
            <a:chExt cx="4870450" cy="3310432"/>
          </a:xfrm>
        </p:grpSpPr>
        <p:sp>
          <p:nvSpPr>
            <p:cNvPr id="26657" name="CaixaDeTexto 4"/>
            <p:cNvSpPr txBox="1">
              <a:spLocks noChangeArrowheads="1"/>
            </p:cNvSpPr>
            <p:nvPr/>
          </p:nvSpPr>
          <p:spPr bwMode="auto">
            <a:xfrm>
              <a:off x="4603750" y="1578694"/>
              <a:ext cx="976313" cy="369387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800" b="1" dirty="0">
                  <a:latin typeface="Arial" panose="020B0604020202020204" pitchFamily="34" charset="0"/>
                </a:rPr>
                <a:t>CPU</a:t>
              </a:r>
              <a:endParaRPr lang="pt-BR" altLang="pt-BR" sz="1600" b="1" dirty="0">
                <a:latin typeface="Arial" panose="020B0604020202020204" pitchFamily="34" charset="0"/>
              </a:endParaRPr>
            </a:p>
          </p:txBody>
        </p:sp>
        <p:sp>
          <p:nvSpPr>
            <p:cNvPr id="26658" name="CaixaDeTexto 12"/>
            <p:cNvSpPr txBox="1">
              <a:spLocks noChangeArrowheads="1"/>
            </p:cNvSpPr>
            <p:nvPr/>
          </p:nvSpPr>
          <p:spPr bwMode="auto">
            <a:xfrm>
              <a:off x="3046413" y="1772816"/>
              <a:ext cx="1557337" cy="309245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500" b="1" dirty="0">
                  <a:latin typeface="Arial" panose="020B0604020202020204" pitchFamily="34" charset="0"/>
                </a:rPr>
                <a:t>Placas Controladoras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 dirty="0">
                <a:latin typeface="Arial" panose="020B0604020202020204" pitchFamily="34" charset="0"/>
              </a:endParaRPr>
            </a:p>
          </p:txBody>
        </p:sp>
        <p:sp>
          <p:nvSpPr>
            <p:cNvPr id="26659" name="CaixaDeTexto 5"/>
            <p:cNvSpPr txBox="1">
              <a:spLocks noChangeArrowheads="1"/>
            </p:cNvSpPr>
            <p:nvPr/>
          </p:nvSpPr>
          <p:spPr bwMode="auto">
            <a:xfrm>
              <a:off x="4603750" y="1888094"/>
              <a:ext cx="3313113" cy="300037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2400" b="1">
                  <a:latin typeface="Arial" panose="020B0604020202020204" pitchFamily="34" charset="0"/>
                </a:rPr>
                <a:t>RAM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latin typeface="Arial" panose="020B0604020202020204" pitchFamily="34" charset="0"/>
              </a:endParaRPr>
            </a:p>
          </p:txBody>
        </p:sp>
        <p:sp>
          <p:nvSpPr>
            <p:cNvPr id="26660" name="CaixaDeTexto 14"/>
            <p:cNvSpPr txBox="1">
              <a:spLocks noChangeArrowheads="1"/>
            </p:cNvSpPr>
            <p:nvPr/>
          </p:nvSpPr>
          <p:spPr bwMode="auto">
            <a:xfrm>
              <a:off x="5579737" y="1578037"/>
              <a:ext cx="1732288" cy="338605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600" b="1" dirty="0">
                  <a:latin typeface="Arial" panose="020B0604020202020204" pitchFamily="34" charset="0"/>
                </a:rPr>
                <a:t>BIOS</a:t>
              </a:r>
              <a:endParaRPr lang="pt-BR" altLang="pt-BR" sz="1400" b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0" y="1403902"/>
            <a:ext cx="3671249" cy="3318000"/>
            <a:chOff x="0" y="1403902"/>
            <a:chExt cx="3671249" cy="3318000"/>
          </a:xfrm>
        </p:grpSpPr>
        <p:grpSp>
          <p:nvGrpSpPr>
            <p:cNvPr id="3" name="Grupo 2"/>
            <p:cNvGrpSpPr>
              <a:grpSpLocks/>
            </p:cNvGrpSpPr>
            <p:nvPr/>
          </p:nvGrpSpPr>
          <p:grpSpPr bwMode="auto">
            <a:xfrm>
              <a:off x="0" y="1403902"/>
              <a:ext cx="3671249" cy="3318000"/>
              <a:chOff x="122350" y="2262767"/>
              <a:chExt cx="2067059" cy="2347175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7" name="Fluxograma: Disco magnético 6"/>
              <p:cNvSpPr/>
              <p:nvPr/>
            </p:nvSpPr>
            <p:spPr>
              <a:xfrm>
                <a:off x="122350" y="2262767"/>
                <a:ext cx="2067059" cy="2347175"/>
              </a:xfrm>
              <a:prstGeom prst="flowChartMagneticDisk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16424" name="CaixaDeTexto 7"/>
              <p:cNvSpPr txBox="1">
                <a:spLocks noChangeArrowheads="1"/>
              </p:cNvSpPr>
              <p:nvPr/>
            </p:nvSpPr>
            <p:spPr bwMode="auto">
              <a:xfrm>
                <a:off x="267430" y="2490184"/>
                <a:ext cx="1423472" cy="32658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/>
                  </a:defRPr>
                </a:lvl1pPr>
                <a:lvl2pPr marL="742950" indent="-28575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/>
                  </a:defRPr>
                </a:lvl2pPr>
                <a:lvl3pPr marL="11430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/>
                  </a:defRPr>
                </a:lvl3pPr>
                <a:lvl4pPr marL="16002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4pPr>
                <a:lvl5pPr marL="20574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pt-BR" altLang="pt-BR" sz="2400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DISCO RÍGIDO</a:t>
                </a:r>
              </a:p>
            </p:txBody>
          </p:sp>
        </p:grpSp>
        <p:sp>
          <p:nvSpPr>
            <p:cNvPr id="43" name="CaixaDeTexto 18"/>
            <p:cNvSpPr txBox="1">
              <a:spLocks noChangeArrowheads="1"/>
            </p:cNvSpPr>
            <p:nvPr/>
          </p:nvSpPr>
          <p:spPr bwMode="auto">
            <a:xfrm>
              <a:off x="709309" y="3359391"/>
              <a:ext cx="2209798" cy="307777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4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PYCHARM</a:t>
              </a:r>
            </a:p>
          </p:txBody>
        </p:sp>
        <p:sp>
          <p:nvSpPr>
            <p:cNvPr id="46" name="CaixaDeTexto 18"/>
            <p:cNvSpPr txBox="1">
              <a:spLocks noChangeArrowheads="1"/>
            </p:cNvSpPr>
            <p:nvPr/>
          </p:nvSpPr>
          <p:spPr bwMode="auto">
            <a:xfrm>
              <a:off x="726524" y="2879802"/>
              <a:ext cx="2087562" cy="276999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SISTEMA OPERACIONAL </a:t>
              </a:r>
            </a:p>
          </p:txBody>
        </p:sp>
      </p:grpSp>
      <p:cxnSp>
        <p:nvCxnSpPr>
          <p:cNvPr id="75" name="Conector de seta reta 16"/>
          <p:cNvCxnSpPr>
            <a:endCxn id="76" idx="1"/>
          </p:cNvCxnSpPr>
          <p:nvPr/>
        </p:nvCxnSpPr>
        <p:spPr bwMode="auto">
          <a:xfrm>
            <a:off x="9033969" y="1677027"/>
            <a:ext cx="1266898" cy="551914"/>
          </a:xfrm>
          <a:prstGeom prst="straightConnector1">
            <a:avLst/>
          </a:prstGeom>
          <a:ln w="76200">
            <a:solidFill>
              <a:srgbClr val="CC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17"/>
          <p:cNvSpPr txBox="1">
            <a:spLocks noChangeArrowheads="1"/>
          </p:cNvSpPr>
          <p:nvPr/>
        </p:nvSpPr>
        <p:spPr bwMode="auto">
          <a:xfrm>
            <a:off x="10300867" y="2059872"/>
            <a:ext cx="1014413" cy="338137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/>
              </a:defRPr>
            </a:lvl1pPr>
            <a:lvl2pPr marL="742950" indent="-28575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/>
              </a:defRPr>
            </a:lvl2pPr>
            <a:lvl3pPr marL="11430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/>
              </a:defRPr>
            </a:lvl3pPr>
            <a:lvl4pPr marL="16002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4pPr>
            <a:lvl5pPr marL="20574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600" b="1" dirty="0">
                <a:latin typeface="Arial" panose="020B0604020202020204" pitchFamily="34" charset="0"/>
              </a:rPr>
              <a:t>BIOS</a:t>
            </a:r>
          </a:p>
        </p:txBody>
      </p:sp>
      <p:sp>
        <p:nvSpPr>
          <p:cNvPr id="11" name="Fluxograma: Exibir 10"/>
          <p:cNvSpPr/>
          <p:nvPr/>
        </p:nvSpPr>
        <p:spPr bwMode="auto">
          <a:xfrm>
            <a:off x="1617710" y="5384253"/>
            <a:ext cx="1819275" cy="1325562"/>
          </a:xfrm>
          <a:prstGeom prst="flowChartDisplay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500">
              <a:solidFill>
                <a:schemeClr val="bg1"/>
              </a:solidFill>
            </a:endParaRPr>
          </a:p>
        </p:txBody>
      </p:sp>
      <p:sp>
        <p:nvSpPr>
          <p:cNvPr id="26653" name="CaixaDeTexto 48"/>
          <p:cNvSpPr txBox="1">
            <a:spLocks noChangeArrowheads="1"/>
          </p:cNvSpPr>
          <p:nvPr/>
        </p:nvSpPr>
        <p:spPr bwMode="auto">
          <a:xfrm>
            <a:off x="1917751" y="5541644"/>
            <a:ext cx="1324752" cy="46175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/>
              </a:defRPr>
            </a:lvl1pPr>
            <a:lvl2pPr marL="742950" indent="-28575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/>
              </a:defRPr>
            </a:lvl2pPr>
            <a:lvl3pPr marL="11430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/>
              </a:defRPr>
            </a:lvl3pPr>
            <a:lvl4pPr marL="16002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4pPr>
            <a:lvl5pPr marL="2057400" indent="-228600">
              <a:spcBef>
                <a:spcPts val="1000"/>
              </a:spcBef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9297C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Monitor</a:t>
            </a:r>
          </a:p>
        </p:txBody>
      </p:sp>
      <p:grpSp>
        <p:nvGrpSpPr>
          <p:cNvPr id="32" name="Agrupar 31"/>
          <p:cNvGrpSpPr/>
          <p:nvPr/>
        </p:nvGrpSpPr>
        <p:grpSpPr>
          <a:xfrm>
            <a:off x="1" y="164837"/>
            <a:ext cx="3926939" cy="1003300"/>
            <a:chOff x="1" y="164837"/>
            <a:chExt cx="3926939" cy="1003300"/>
          </a:xfrm>
        </p:grpSpPr>
        <p:grpSp>
          <p:nvGrpSpPr>
            <p:cNvPr id="16408" name="Grupo 1"/>
            <p:cNvGrpSpPr>
              <a:grpSpLocks/>
            </p:cNvGrpSpPr>
            <p:nvPr/>
          </p:nvGrpSpPr>
          <p:grpSpPr bwMode="auto">
            <a:xfrm>
              <a:off x="1" y="164837"/>
              <a:ext cx="3926939" cy="1003300"/>
              <a:chOff x="-47454" y="977503"/>
              <a:chExt cx="2501440" cy="1003861"/>
            </a:xfrm>
            <a:solidFill>
              <a:srgbClr val="FF0000"/>
            </a:solidFill>
          </p:grpSpPr>
          <p:sp>
            <p:nvSpPr>
              <p:cNvPr id="12" name="Fluxograma: Operação manual 11"/>
              <p:cNvSpPr/>
              <p:nvPr/>
            </p:nvSpPr>
            <p:spPr>
              <a:xfrm>
                <a:off x="-47454" y="977503"/>
                <a:ext cx="2501440" cy="1003861"/>
              </a:xfrm>
              <a:prstGeom prst="flowChartManualOperation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16411" name="CaixaDeTexto 29"/>
              <p:cNvSpPr txBox="1">
                <a:spLocks noChangeArrowheads="1"/>
              </p:cNvSpPr>
              <p:nvPr/>
            </p:nvSpPr>
            <p:spPr bwMode="auto">
              <a:xfrm>
                <a:off x="258734" y="1030622"/>
                <a:ext cx="1569193" cy="40011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2000">
                    <a:solidFill>
                      <a:schemeClr val="tx1"/>
                    </a:solidFill>
                    <a:latin typeface="Century Gothic"/>
                  </a:defRPr>
                </a:lvl1pPr>
                <a:lvl2pPr marL="742950" indent="-28575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>
                    <a:solidFill>
                      <a:schemeClr val="tx1"/>
                    </a:solidFill>
                    <a:latin typeface="Century Gothic"/>
                  </a:defRPr>
                </a:lvl2pPr>
                <a:lvl3pPr marL="11430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600">
                    <a:solidFill>
                      <a:schemeClr val="tx1"/>
                    </a:solidFill>
                    <a:latin typeface="Century Gothic"/>
                  </a:defRPr>
                </a:lvl3pPr>
                <a:lvl4pPr marL="16002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4pPr>
                <a:lvl5pPr marL="2057400" indent="-228600">
                  <a:spcBef>
                    <a:spcPts val="1000"/>
                  </a:spcBef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5pPr>
                <a:lvl6pPr marL="25146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6pPr>
                <a:lvl7pPr marL="29718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7pPr>
                <a:lvl8pPr marL="34290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8pPr>
                <a:lvl9pPr marL="3886200" indent="-2286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rgbClr val="9297CF"/>
                  </a:buClr>
                  <a:buSzPct val="80000"/>
                  <a:buFont typeface="Wingdings 3" panose="05040102010807070707" pitchFamily="18" charset="2"/>
                  <a:buChar char=""/>
                  <a:defRPr sz="1400">
                    <a:solidFill>
                      <a:schemeClr val="tx1"/>
                    </a:solidFill>
                    <a:latin typeface="Century Gothic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pt-BR" altLang="pt-BR" b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TECLADO</a:t>
                </a:r>
              </a:p>
            </p:txBody>
          </p:sp>
        </p:grpSp>
        <p:sp>
          <p:nvSpPr>
            <p:cNvPr id="78" name="AutoShape 2" descr="Resultado de imagem para tela de computador"/>
            <p:cNvSpPr>
              <a:spLocks noChangeAspect="1" noChangeArrowheads="1"/>
            </p:cNvSpPr>
            <p:nvPr/>
          </p:nvSpPr>
          <p:spPr bwMode="auto">
            <a:xfrm>
              <a:off x="1639888" y="749300"/>
              <a:ext cx="228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5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59" name="Conector de seta reta 16"/>
          <p:cNvCxnSpPr/>
          <p:nvPr/>
        </p:nvCxnSpPr>
        <p:spPr bwMode="auto">
          <a:xfrm flipV="1">
            <a:off x="8642412" y="3562573"/>
            <a:ext cx="757535" cy="445003"/>
          </a:xfrm>
          <a:prstGeom prst="straightConnector1">
            <a:avLst/>
          </a:prstGeom>
          <a:ln w="38100">
            <a:solidFill>
              <a:srgbClr val="CC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Agrupar 43"/>
          <p:cNvGrpSpPr/>
          <p:nvPr/>
        </p:nvGrpSpPr>
        <p:grpSpPr>
          <a:xfrm>
            <a:off x="9308007" y="3541494"/>
            <a:ext cx="2243062" cy="879318"/>
            <a:chOff x="9308007" y="3541494"/>
            <a:chExt cx="2243062" cy="879318"/>
          </a:xfrm>
        </p:grpSpPr>
        <p:sp>
          <p:nvSpPr>
            <p:cNvPr id="80" name="CaixaDeTexto 18"/>
            <p:cNvSpPr txBox="1">
              <a:spLocks noChangeArrowheads="1"/>
            </p:cNvSpPr>
            <p:nvPr/>
          </p:nvSpPr>
          <p:spPr bwMode="auto">
            <a:xfrm>
              <a:off x="9308007" y="4143813"/>
              <a:ext cx="2243062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b="1" dirty="0">
                  <a:latin typeface="Arial" panose="020B0604020202020204" pitchFamily="34" charset="0"/>
                </a:rPr>
                <a:t>PROGRAMA EXECUTÁVEL</a:t>
              </a:r>
            </a:p>
          </p:txBody>
        </p:sp>
        <p:cxnSp>
          <p:nvCxnSpPr>
            <p:cNvPr id="60" name="Conector de seta reta 16"/>
            <p:cNvCxnSpPr/>
            <p:nvPr/>
          </p:nvCxnSpPr>
          <p:spPr bwMode="auto">
            <a:xfrm flipH="1">
              <a:off x="10086535" y="3541494"/>
              <a:ext cx="13379" cy="630135"/>
            </a:xfrm>
            <a:prstGeom prst="straightConnector1">
              <a:avLst/>
            </a:prstGeom>
            <a:ln w="76200">
              <a:solidFill>
                <a:srgbClr val="CC33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Conector de seta reta 16"/>
          <p:cNvCxnSpPr>
            <a:endCxn id="80" idx="1"/>
          </p:cNvCxnSpPr>
          <p:nvPr/>
        </p:nvCxnSpPr>
        <p:spPr bwMode="auto">
          <a:xfrm flipV="1">
            <a:off x="8272096" y="4282313"/>
            <a:ext cx="1035911" cy="534853"/>
          </a:xfrm>
          <a:prstGeom prst="straightConnector1">
            <a:avLst/>
          </a:prstGeom>
          <a:ln w="76200">
            <a:solidFill>
              <a:srgbClr val="CC33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Agrupar 63"/>
          <p:cNvGrpSpPr/>
          <p:nvPr/>
        </p:nvGrpSpPr>
        <p:grpSpPr>
          <a:xfrm>
            <a:off x="9707409" y="4483163"/>
            <a:ext cx="1304574" cy="1156691"/>
            <a:chOff x="9707409" y="4483163"/>
            <a:chExt cx="1304574" cy="1156691"/>
          </a:xfrm>
        </p:grpSpPr>
        <p:cxnSp>
          <p:nvCxnSpPr>
            <p:cNvPr id="65" name="Conector de seta reta 16"/>
            <p:cNvCxnSpPr/>
            <p:nvPr/>
          </p:nvCxnSpPr>
          <p:spPr bwMode="auto">
            <a:xfrm flipH="1">
              <a:off x="10086535" y="4483163"/>
              <a:ext cx="6689" cy="651545"/>
            </a:xfrm>
            <a:prstGeom prst="straightConnector1">
              <a:avLst/>
            </a:prstGeom>
            <a:ln w="76200">
              <a:solidFill>
                <a:srgbClr val="CC33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ixaDeTexto 65"/>
            <p:cNvSpPr txBox="1">
              <a:spLocks noChangeArrowheads="1"/>
            </p:cNvSpPr>
            <p:nvPr/>
          </p:nvSpPr>
          <p:spPr bwMode="auto">
            <a:xfrm>
              <a:off x="9707409" y="5316689"/>
              <a:ext cx="1304574" cy="3231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500" b="1" dirty="0">
                  <a:latin typeface="Arial" panose="020B0604020202020204" pitchFamily="34" charset="0"/>
                </a:rPr>
                <a:t>Informação</a:t>
              </a:r>
            </a:p>
          </p:txBody>
        </p:sp>
      </p:grpSp>
      <p:cxnSp>
        <p:nvCxnSpPr>
          <p:cNvPr id="16" name="Conector de Seta Reta 15"/>
          <p:cNvCxnSpPr>
            <a:stCxn id="76" idx="1"/>
          </p:cNvCxnSpPr>
          <p:nvPr/>
        </p:nvCxnSpPr>
        <p:spPr>
          <a:xfrm flipH="1">
            <a:off x="2740001" y="2228941"/>
            <a:ext cx="7560866" cy="65086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/>
          <p:cNvGrpSpPr/>
          <p:nvPr/>
        </p:nvGrpSpPr>
        <p:grpSpPr>
          <a:xfrm>
            <a:off x="2867836" y="2593879"/>
            <a:ext cx="8447444" cy="465264"/>
            <a:chOff x="2867836" y="2593879"/>
            <a:chExt cx="8447444" cy="465264"/>
          </a:xfrm>
        </p:grpSpPr>
        <p:sp>
          <p:nvSpPr>
            <p:cNvPr id="55" name="CaixaDeTexto 18"/>
            <p:cNvSpPr txBox="1">
              <a:spLocks noChangeArrowheads="1"/>
            </p:cNvSpPr>
            <p:nvPr/>
          </p:nvSpPr>
          <p:spPr bwMode="auto">
            <a:xfrm>
              <a:off x="9227718" y="2593879"/>
              <a:ext cx="2087562" cy="27699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b="1" dirty="0">
                  <a:latin typeface="Arial" panose="020B0604020202020204" pitchFamily="34" charset="0"/>
                </a:rPr>
                <a:t>SISTEMA OPERACIONAL </a:t>
              </a:r>
            </a:p>
          </p:txBody>
        </p:sp>
        <p:cxnSp>
          <p:nvCxnSpPr>
            <p:cNvPr id="69" name="Conector de Seta Reta 68"/>
            <p:cNvCxnSpPr/>
            <p:nvPr/>
          </p:nvCxnSpPr>
          <p:spPr>
            <a:xfrm flipH="1">
              <a:off x="2867836" y="2759320"/>
              <a:ext cx="6335317" cy="29982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Conector de Seta Reta 71"/>
          <p:cNvCxnSpPr/>
          <p:nvPr/>
        </p:nvCxnSpPr>
        <p:spPr>
          <a:xfrm flipH="1">
            <a:off x="3046942" y="2876432"/>
            <a:ext cx="6180777" cy="5690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/>
          <p:cNvGrpSpPr/>
          <p:nvPr/>
        </p:nvGrpSpPr>
        <p:grpSpPr>
          <a:xfrm>
            <a:off x="2944109" y="3222995"/>
            <a:ext cx="8461657" cy="497812"/>
            <a:chOff x="2944109" y="3222995"/>
            <a:chExt cx="8461657" cy="497812"/>
          </a:xfrm>
        </p:grpSpPr>
        <p:sp>
          <p:nvSpPr>
            <p:cNvPr id="57" name="CaixaDeTexto 18"/>
            <p:cNvSpPr txBox="1">
              <a:spLocks noChangeArrowheads="1"/>
            </p:cNvSpPr>
            <p:nvPr/>
          </p:nvSpPr>
          <p:spPr bwMode="auto">
            <a:xfrm>
              <a:off x="9195968" y="3222995"/>
              <a:ext cx="2209798" cy="30777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400" b="1" dirty="0">
                  <a:latin typeface="Arial" panose="020B0604020202020204" pitchFamily="34" charset="0"/>
                </a:rPr>
                <a:t>PYCHARM</a:t>
              </a:r>
            </a:p>
          </p:txBody>
        </p:sp>
        <p:cxnSp>
          <p:nvCxnSpPr>
            <p:cNvPr id="74" name="Conector de Seta Reta 73"/>
            <p:cNvCxnSpPr/>
            <p:nvPr/>
          </p:nvCxnSpPr>
          <p:spPr>
            <a:xfrm flipH="1">
              <a:off x="2944109" y="3452144"/>
              <a:ext cx="6182773" cy="268663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/>
          <p:cNvGrpSpPr/>
          <p:nvPr/>
        </p:nvGrpSpPr>
        <p:grpSpPr>
          <a:xfrm>
            <a:off x="3696251" y="615858"/>
            <a:ext cx="4977112" cy="3555771"/>
            <a:chOff x="3696251" y="615858"/>
            <a:chExt cx="4977112" cy="3555771"/>
          </a:xfrm>
        </p:grpSpPr>
        <p:sp>
          <p:nvSpPr>
            <p:cNvPr id="58" name="CaixaDeTexto 57"/>
            <p:cNvSpPr txBox="1">
              <a:spLocks noChangeArrowheads="1"/>
            </p:cNvSpPr>
            <p:nvPr/>
          </p:nvSpPr>
          <p:spPr bwMode="auto">
            <a:xfrm>
              <a:off x="7009305" y="3848464"/>
              <a:ext cx="1664058" cy="32316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5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Progama</a:t>
              </a:r>
              <a:r>
                <a:rPr lang="pt-BR" altLang="pt-BR" sz="15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Fonte</a:t>
              </a:r>
            </a:p>
          </p:txBody>
        </p:sp>
        <p:cxnSp>
          <p:nvCxnSpPr>
            <p:cNvPr id="92" name="Conector de Seta Reta 91"/>
            <p:cNvCxnSpPr/>
            <p:nvPr/>
          </p:nvCxnSpPr>
          <p:spPr>
            <a:xfrm flipH="1" flipV="1">
              <a:off x="3696251" y="615858"/>
              <a:ext cx="3313054" cy="3391718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grupar 60"/>
          <p:cNvGrpSpPr/>
          <p:nvPr/>
        </p:nvGrpSpPr>
        <p:grpSpPr>
          <a:xfrm>
            <a:off x="2864203" y="979271"/>
            <a:ext cx="5314911" cy="4029000"/>
            <a:chOff x="2864203" y="979271"/>
            <a:chExt cx="5314911" cy="4029000"/>
          </a:xfrm>
        </p:grpSpPr>
        <p:sp>
          <p:nvSpPr>
            <p:cNvPr id="62" name="CaixaDeTexto 61"/>
            <p:cNvSpPr txBox="1">
              <a:spLocks noChangeArrowheads="1"/>
            </p:cNvSpPr>
            <p:nvPr/>
          </p:nvSpPr>
          <p:spPr bwMode="auto">
            <a:xfrm>
              <a:off x="7217281" y="4685106"/>
              <a:ext cx="961833" cy="323165"/>
            </a:xfrm>
            <a:prstGeom prst="rect">
              <a:avLst/>
            </a:prstGeom>
            <a:solidFill>
              <a:srgbClr val="92D050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5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Dados</a:t>
              </a:r>
            </a:p>
          </p:txBody>
        </p:sp>
        <p:cxnSp>
          <p:nvCxnSpPr>
            <p:cNvPr id="93" name="Conector de Seta Reta 92"/>
            <p:cNvCxnSpPr/>
            <p:nvPr/>
          </p:nvCxnSpPr>
          <p:spPr>
            <a:xfrm flipH="1" flipV="1">
              <a:off x="2864203" y="979271"/>
              <a:ext cx="4250708" cy="3913281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Agrupar 66"/>
          <p:cNvGrpSpPr/>
          <p:nvPr/>
        </p:nvGrpSpPr>
        <p:grpSpPr>
          <a:xfrm>
            <a:off x="1944545" y="5554110"/>
            <a:ext cx="7621486" cy="772451"/>
            <a:chOff x="1944545" y="5554110"/>
            <a:chExt cx="7621486" cy="772451"/>
          </a:xfrm>
        </p:grpSpPr>
        <p:sp>
          <p:nvSpPr>
            <p:cNvPr id="47" name="CaixaDeTexto 46"/>
            <p:cNvSpPr txBox="1">
              <a:spLocks noChangeArrowheads="1"/>
            </p:cNvSpPr>
            <p:nvPr/>
          </p:nvSpPr>
          <p:spPr bwMode="auto">
            <a:xfrm>
              <a:off x="1944545" y="6003396"/>
              <a:ext cx="1304574" cy="3231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/>
                </a:defRPr>
              </a:lvl1pPr>
              <a:lvl2pPr marL="742950" indent="-28575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/>
                </a:defRPr>
              </a:lvl2pPr>
              <a:lvl3pPr marL="11430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/>
                </a:defRPr>
              </a:lvl3pPr>
              <a:lvl4pPr marL="16002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4pPr>
              <a:lvl5pPr marL="2057400" indent="-228600">
                <a:spcBef>
                  <a:spcPts val="1000"/>
                </a:spcBef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9297CF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500" b="1" dirty="0">
                  <a:latin typeface="Arial" panose="020B0604020202020204" pitchFamily="34" charset="0"/>
                </a:rPr>
                <a:t>Informação</a:t>
              </a:r>
            </a:p>
          </p:txBody>
        </p:sp>
        <p:cxnSp>
          <p:nvCxnSpPr>
            <p:cNvPr id="94" name="Conector de Seta Reta 93"/>
            <p:cNvCxnSpPr/>
            <p:nvPr/>
          </p:nvCxnSpPr>
          <p:spPr>
            <a:xfrm flipH="1">
              <a:off x="3249119" y="5554110"/>
              <a:ext cx="6316912" cy="685018"/>
            </a:xfrm>
            <a:prstGeom prst="straightConnector1">
              <a:avLst/>
            </a:prstGeom>
            <a:ln w="381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39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1" grpId="0" animBg="1"/>
      <p:bldP spid="266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21473" y="59038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hlinkClick r:id="rId2"/>
              </a:rPr>
              <a:t>https://wordwall.net/pt/resource/34437465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382136" y="131976"/>
            <a:ext cx="1082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FF0000"/>
                </a:solidFill>
              </a:rPr>
              <a:t>Exercicio</a:t>
            </a:r>
            <a:r>
              <a:rPr lang="pt-BR" sz="3200" b="1" dirty="0">
                <a:solidFill>
                  <a:srgbClr val="FF0000"/>
                </a:solidFill>
              </a:rPr>
              <a:t> 2 </a:t>
            </a:r>
          </a:p>
          <a:p>
            <a:r>
              <a:rPr lang="pt-BR" sz="3200" b="1" dirty="0">
                <a:solidFill>
                  <a:srgbClr val="FF0000"/>
                </a:solidFill>
              </a:rPr>
              <a:t>Jogue o game, faça um print </a:t>
            </a:r>
            <a:r>
              <a:rPr lang="pt-BR" sz="3200" b="1" dirty="0" err="1">
                <a:solidFill>
                  <a:srgbClr val="FF0000"/>
                </a:solidFill>
              </a:rPr>
              <a:t>screen</a:t>
            </a:r>
            <a:r>
              <a:rPr lang="pt-BR" sz="3200" b="1" dirty="0">
                <a:solidFill>
                  <a:srgbClr val="FF0000"/>
                </a:solidFill>
              </a:rPr>
              <a:t> do seu ultimo resultado, coloque-o em um documento e faça o upload para o blog.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1D159C-B03A-9821-A72C-2AD4A706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179" y="1701636"/>
            <a:ext cx="376290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313898"/>
            <a:ext cx="10795379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>
                <a:solidFill>
                  <a:srgbClr val="7030A0"/>
                </a:solidFill>
              </a:rPr>
              <a:t>COMO ASSIM?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529" y="621116"/>
            <a:ext cx="3362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838200" y="1174819"/>
            <a:ext cx="4375151" cy="285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VAMOS VOLTAR UM POUCO ATRÁS...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74" y="2194713"/>
            <a:ext cx="4397376" cy="24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26" y="1250694"/>
            <a:ext cx="3270274" cy="41280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91570" y="313899"/>
            <a:ext cx="89529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7030A0"/>
                </a:solidFill>
              </a:rPr>
              <a:t>AFINAL COMPUTADORES FORAM CRIADOS PARA QUÊ?</a:t>
            </a:r>
          </a:p>
        </p:txBody>
      </p:sp>
    </p:spTree>
    <p:extLst>
      <p:ext uri="{BB962C8B-B14F-4D97-AF65-F5344CB8AC3E}">
        <p14:creationId xmlns:p14="http://schemas.microsoft.com/office/powerpoint/2010/main" val="72059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417513" y="1807521"/>
            <a:ext cx="5260975" cy="2862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>
                    <a:alpha val="80000"/>
                  </a:schemeClr>
                </a:solidFill>
                <a:latin typeface="Abadi" panose="020B0604020104020204" pitchFamily="34" charset="0"/>
              </a:rPr>
              <a:t>PROBLEMA QUE DEU ORIGEM AO INTEREESSE DO HOMEM EM DESENVOLVER COMPUTADORES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alpha val="80000"/>
                </a:schemeClr>
              </a:solidFill>
              <a:latin typeface="Abadi" panose="020B0604020104020204" pitchFamily="34" charset="0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bg1">
                  <a:alpha val="80000"/>
                </a:schemeClr>
              </a:solidFill>
              <a:latin typeface="Abadi" panose="020B0604020104020204" pitchFamily="34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bg1">
                    <a:alpha val="80000"/>
                  </a:schemeClr>
                </a:solidFill>
                <a:latin typeface="Abadi" panose="020B0604020104020204" pitchFamily="34" charset="0"/>
              </a:rPr>
              <a:t>A MEDIDA QUE O MUNDO EVOLUIA E CRESCIA OS HUMANOS PERCEBERAM QUE ESTAVAM GASTANDO MUITO TEMPO E ESFORÇO PARA REALIZAR TAREFAS SEM COMPLEXIDADE MAS REPETITIVAS E CANSATIVAS.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rcRect r="2873" b="2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55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7242"/>
            <a:ext cx="12192001" cy="695524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" y="-97242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rgbClr val="FF0000"/>
                </a:solidFill>
              </a:rPr>
              <a:t>VAMOS CRIAR MÁQUINAS SIMPLES QUE RESOLVAM ESSE TIPO DE PROBLEMA</a:t>
            </a:r>
          </a:p>
        </p:txBody>
      </p:sp>
    </p:spTree>
    <p:extLst>
      <p:ext uri="{BB962C8B-B14F-4D97-AF65-F5344CB8AC3E}">
        <p14:creationId xmlns:p14="http://schemas.microsoft.com/office/powerpoint/2010/main" val="300276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5536" y="208466"/>
            <a:ext cx="11878100" cy="60016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Um programa de computador é um artefato construído para desempenhar tarefas que o ser humano faz E com algumas vantagens em relação a ele, tais como: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mais rapidez,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mais precisão,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pt-BR" sz="4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sem cansaço, etc.</a:t>
            </a:r>
            <a:endParaRPr lang="pt-BR" sz="48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280" y="3767303"/>
            <a:ext cx="2122213" cy="18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18866" y="1596788"/>
            <a:ext cx="111911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7030A0"/>
                </a:solidFill>
              </a:rPr>
              <a:t>VAMOS PENSAR EM TAREFAS QUE O SER HUMANO FAZ. </a:t>
            </a:r>
          </a:p>
        </p:txBody>
      </p:sp>
    </p:spTree>
    <p:extLst>
      <p:ext uri="{BB962C8B-B14F-4D97-AF65-F5344CB8AC3E}">
        <p14:creationId xmlns:p14="http://schemas.microsoft.com/office/powerpoint/2010/main" val="1317670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782</Words>
  <Application>Microsoft Office PowerPoint</Application>
  <PresentationFormat>Widescreen</PresentationFormat>
  <Paragraphs>112</Paragraphs>
  <Slides>28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Abadi</vt:lpstr>
      <vt:lpstr>Arial</vt:lpstr>
      <vt:lpstr>Arial</vt:lpstr>
      <vt:lpstr>Calibri</vt:lpstr>
      <vt:lpstr>Calibri Light</vt:lpstr>
      <vt:lpstr>JetBrains Mono</vt:lpstr>
      <vt:lpstr>Times New Roman</vt:lpstr>
      <vt:lpstr>Tema do Office</vt:lpstr>
      <vt:lpstr>1 – Introdução à Programação de Computadores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Heraclito Amancio Pereira Junior</dc:creator>
  <cp:lastModifiedBy>Heraclito Amancio Pereira Junior</cp:lastModifiedBy>
  <cp:revision>91</cp:revision>
  <dcterms:created xsi:type="dcterms:W3CDTF">2022-07-23T14:28:17Z</dcterms:created>
  <dcterms:modified xsi:type="dcterms:W3CDTF">2025-08-03T14:41:14Z</dcterms:modified>
</cp:coreProperties>
</file>